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6" r:id="rId3"/>
    <p:sldId id="453" r:id="rId4"/>
    <p:sldId id="371" r:id="rId5"/>
    <p:sldId id="384" r:id="rId6"/>
    <p:sldId id="385" r:id="rId7"/>
    <p:sldId id="386" r:id="rId8"/>
    <p:sldId id="435" r:id="rId9"/>
    <p:sldId id="438" r:id="rId10"/>
    <p:sldId id="446" r:id="rId11"/>
    <p:sldId id="447" r:id="rId12"/>
    <p:sldId id="448" r:id="rId13"/>
    <p:sldId id="449" r:id="rId14"/>
    <p:sldId id="450" r:id="rId15"/>
    <p:sldId id="451" r:id="rId16"/>
    <p:sldId id="452" r:id="rId17"/>
    <p:sldId id="454" r:id="rId18"/>
    <p:sldId id="455" r:id="rId19"/>
    <p:sldId id="456" r:id="rId20"/>
    <p:sldId id="457" r:id="rId21"/>
    <p:sldId id="275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80" d="100"/>
          <a:sy n="80" d="100"/>
        </p:scale>
        <p:origin x="-9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71E52E-DA4E-40C5-B236-EA386F71A24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D13398-B410-4EB4-901D-235444D53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1DB838-5FEB-49E5-8BD3-9185A7063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1BBCEF-CD00-497B-B242-49C5C2BC1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711709-61DD-470B-B64E-45AB0CA4EF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2B9889-DBEA-44D2-A108-360F3F3C08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DE51A2-E7EF-411C-AE48-9C1DA021C4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2324A4-7791-4D41-BB9E-8DDCAD343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7DDB38-1154-4137-AFB0-52F7FDD0D3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A6328-C8FC-4158-BB43-8E95F92C9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379A42-2843-40D3-A106-C0D4ECE04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5B536F-48FB-4B3D-808F-7625E75B8B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F5963E8-C75B-4A9C-81EC-8F61DD96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jpeg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8229600" cy="28194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to Read and Understand </a:t>
            </a:r>
            <a:r>
              <a:rPr lang="en-US" dirty="0" smtClean="0"/>
              <a:t>Your Financial Statements, Note Disclosures and Audit  </a:t>
            </a:r>
            <a:r>
              <a:rPr lang="en-US" dirty="0"/>
              <a:t>Opinions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276600"/>
            <a:ext cx="8763000" cy="1905000"/>
          </a:xfrm>
        </p:spPr>
        <p:txBody>
          <a:bodyPr>
            <a:normAutofit fontScale="92500"/>
          </a:bodyPr>
          <a:lstStyle/>
          <a:p>
            <a:endParaRPr lang="en-US" dirty="0">
              <a:solidFill>
                <a:schemeClr val="tx2"/>
              </a:solidFill>
            </a:endParaRPr>
          </a:p>
          <a:p>
            <a:r>
              <a:rPr lang="en-US" sz="2800" dirty="0"/>
              <a:t>Frank W. Crawford</a:t>
            </a:r>
            <a:r>
              <a:rPr lang="en-US" sz="2800" dirty="0" smtClean="0"/>
              <a:t>, CPA </a:t>
            </a:r>
            <a:r>
              <a:rPr lang="en-US" sz="2800" dirty="0"/>
              <a:t>Crawford and Associates P.C.</a:t>
            </a:r>
          </a:p>
          <a:p>
            <a:r>
              <a:rPr lang="en-US" sz="2800" dirty="0"/>
              <a:t>      www.crawfordcpas.com	</a:t>
            </a:r>
          </a:p>
          <a:p>
            <a:r>
              <a:rPr lang="en-US" sz="2800" dirty="0"/>
              <a:t>frank@crawfordcpas.com</a:t>
            </a:r>
          </a:p>
          <a:p>
            <a:endParaRPr lang="en-US" sz="2800" dirty="0"/>
          </a:p>
        </p:txBody>
      </p:sp>
      <p:pic>
        <p:nvPicPr>
          <p:cNvPr id="4" name="Picture 3" descr="Logo fi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5181600"/>
            <a:ext cx="1581912" cy="149656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Significant changes in reporting due to </a:t>
            </a:r>
            <a:r>
              <a:rPr lang="en-US" dirty="0" smtClean="0"/>
              <a:t>materiality </a:t>
            </a:r>
            <a:r>
              <a:rPr lang="en-US" dirty="0"/>
              <a:t>guidance (refer to illustrative auditor’s report)</a:t>
            </a:r>
          </a:p>
          <a:p>
            <a:pPr lvl="1"/>
            <a:r>
              <a:rPr lang="en-US" dirty="0"/>
              <a:t>Reporting on opinion units may result in clean opinions on some opinion units and modified opinions on others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22E5E-7007-4393-8E13-9DB93D962F61}" type="slidenum">
              <a:rPr lang="en-US"/>
              <a:pPr/>
              <a:t>10</a:t>
            </a:fld>
            <a:endParaRPr lang="en-US"/>
          </a:p>
        </p:txBody>
      </p:sp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14 - Reporting</a:t>
            </a:r>
          </a:p>
        </p:txBody>
      </p:sp>
      <p:graphicFrame>
        <p:nvGraphicFramePr>
          <p:cNvPr id="323584" name="Object 0"/>
          <p:cNvGraphicFramePr>
            <a:graphicFrameLocks noChangeAspect="1"/>
          </p:cNvGraphicFramePr>
          <p:nvPr/>
        </p:nvGraphicFramePr>
        <p:xfrm>
          <a:off x="6172200" y="4495800"/>
          <a:ext cx="2209800" cy="1752600"/>
        </p:xfrm>
        <a:graphic>
          <a:graphicData uri="http://schemas.openxmlformats.org/presentationml/2006/ole">
            <p:oleObj spid="_x0000_s323584" name="Clip" r:id="rId3" imgW="652320" imgH="659160" progId="MS_ClipArt_Gallery.2">
              <p:embed/>
            </p:oleObj>
          </a:graphicData>
        </a:graphic>
      </p:graphicFrame>
      <p:pic>
        <p:nvPicPr>
          <p:cNvPr id="7" name="Picture 6" descr="Logo fin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6172200"/>
            <a:ext cx="762000" cy="6858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sz="2800"/>
              <a:t>Certain egregious situations result in the auditor expressing an adverse opinion or disclaimer of opinion on the financial statements taken as a whole</a:t>
            </a:r>
            <a:endParaRPr lang="en-US"/>
          </a:p>
          <a:p>
            <a:pPr lvl="1"/>
            <a:r>
              <a:rPr lang="en-US" sz="2600"/>
              <a:t>Required government-wide or fund financial statements not presented</a:t>
            </a:r>
          </a:p>
          <a:p>
            <a:pPr lvl="1"/>
            <a:r>
              <a:rPr lang="en-US" sz="2600"/>
              <a:t>When adverse/disclaimer of opinion given on both governmental activities and business-type activities</a:t>
            </a:r>
          </a:p>
          <a:p>
            <a:pPr lvl="1"/>
            <a:r>
              <a:rPr lang="en-US" sz="2600"/>
              <a:t>Auditor should use professional judgment when adverse/disclaimer opinion given on one or more opinion units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B20A-AEA6-433D-8BAE-988D885599D7}" type="slidenum">
              <a:rPr lang="en-US"/>
              <a:pPr/>
              <a:t>11</a:t>
            </a:fld>
            <a:endParaRPr lang="en-US"/>
          </a:p>
        </p:txBody>
      </p: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14 - Reporting</a:t>
            </a:r>
          </a:p>
        </p:txBody>
      </p:sp>
      <p:pic>
        <p:nvPicPr>
          <p:cNvPr id="6" name="Picture 5" descr="Logo f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6172200"/>
            <a:ext cx="762000" cy="6858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1" name="Rectangle 2051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/>
              <a:t>Infrastructure is Excluded</a:t>
            </a:r>
            <a:endParaRPr lang="en-US" sz="2800"/>
          </a:p>
          <a:p>
            <a:pPr lvl="1"/>
            <a:r>
              <a:rPr lang="en-US"/>
              <a:t>Auditor considers the materiality of the omission</a:t>
            </a:r>
          </a:p>
          <a:p>
            <a:pPr lvl="1"/>
            <a:r>
              <a:rPr lang="en-US"/>
              <a:t>Because infrastructure is normally significant in relation to the government-wide statements, an adverse opinion would normally be appropriate on the governmental activities opinion unit</a:t>
            </a:r>
          </a:p>
          <a:p>
            <a:pPr lvl="1"/>
            <a:r>
              <a:rPr lang="en-US"/>
              <a:t>Auditor could conclude an adverse opinion on the financial statements taken as a whole is appropriate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1D284-39C2-47D1-B9DB-DCC32628E9D5}" type="slidenum">
              <a:rPr lang="en-US"/>
              <a:pPr/>
              <a:t>12</a:t>
            </a:fld>
            <a:endParaRPr lang="en-US"/>
          </a:p>
        </p:txBody>
      </p:sp>
      <p:sp>
        <p:nvSpPr>
          <p:cNvPr id="304130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14 - Reporting</a:t>
            </a:r>
          </a:p>
        </p:txBody>
      </p:sp>
      <p:graphicFrame>
        <p:nvGraphicFramePr>
          <p:cNvPr id="304132" name="Object 2052"/>
          <p:cNvGraphicFramePr>
            <a:graphicFrameLocks noChangeAspect="1"/>
          </p:cNvGraphicFramePr>
          <p:nvPr/>
        </p:nvGraphicFramePr>
        <p:xfrm>
          <a:off x="7239000" y="457200"/>
          <a:ext cx="1450975" cy="1524000"/>
        </p:xfrm>
        <a:graphic>
          <a:graphicData uri="http://schemas.openxmlformats.org/presentationml/2006/ole">
            <p:oleObj spid="_x0000_s304132" name="Clip" r:id="rId3" imgW="1040040" imgH="642240" progId="MS_ClipArt_Gallery.2">
              <p:embed/>
            </p:oleObj>
          </a:graphicData>
        </a:graphic>
      </p:graphicFrame>
      <p:pic>
        <p:nvPicPr>
          <p:cNvPr id="7" name="Picture 6" descr="Logo fin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6172200"/>
            <a:ext cx="762000" cy="6858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Are there any audit implications if an entity has different major funds from year to year?</a:t>
            </a:r>
          </a:p>
          <a:p>
            <a:pPr lvl="1"/>
            <a:r>
              <a:rPr lang="en-US" sz="2400"/>
              <a:t>Changes in the funds presented as major are an expected result from the consistent application of GAAP</a:t>
            </a:r>
          </a:p>
          <a:p>
            <a:pPr lvl="1"/>
            <a:r>
              <a:rPr lang="en-US" sz="2400"/>
              <a:t>Does not affect the consistency or comparability of the basic financial statements </a:t>
            </a:r>
          </a:p>
          <a:p>
            <a:pPr lvl="1"/>
            <a:r>
              <a:rPr lang="en-US" sz="2400"/>
              <a:t>No modification to the auditor’s report is necessary </a:t>
            </a:r>
          </a:p>
          <a:p>
            <a:pPr lvl="1"/>
            <a:r>
              <a:rPr lang="en-US" sz="2400"/>
              <a:t>However, the auditor may want to consider an explanatory paragraph</a:t>
            </a:r>
          </a:p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2986-6AA3-4EF9-8B1F-18DFDA88E265}" type="slidenum">
              <a:rPr lang="en-US"/>
              <a:pPr/>
              <a:t>13</a:t>
            </a:fld>
            <a:endParaRPr lang="en-US"/>
          </a:p>
        </p:txBody>
      </p:sp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14 - Reporting</a:t>
            </a:r>
          </a:p>
        </p:txBody>
      </p:sp>
      <p:pic>
        <p:nvPicPr>
          <p:cNvPr id="6" name="Picture 5" descr="Logo f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6172200"/>
            <a:ext cx="762000" cy="6858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9" name="Rectangle 3075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Other Issues addressed include:</a:t>
            </a:r>
          </a:p>
          <a:p>
            <a:pPr lvl="1">
              <a:lnSpc>
                <a:spcPct val="90000"/>
              </a:lnSpc>
            </a:pPr>
            <a:r>
              <a:rPr lang="en-US"/>
              <a:t>Auditor reporting on individual fund and departmental financial statements</a:t>
            </a:r>
          </a:p>
          <a:p>
            <a:pPr lvl="1">
              <a:lnSpc>
                <a:spcPct val="90000"/>
              </a:lnSpc>
            </a:pPr>
            <a:r>
              <a:rPr lang="en-US"/>
              <a:t>Special-purpose regulatory presentations</a:t>
            </a:r>
          </a:p>
          <a:p>
            <a:pPr lvl="1">
              <a:lnSpc>
                <a:spcPct val="90000"/>
              </a:lnSpc>
            </a:pPr>
            <a:r>
              <a:rPr lang="en-US"/>
              <a:t>Summary financial information</a:t>
            </a:r>
          </a:p>
          <a:p>
            <a:pPr lvl="1">
              <a:lnSpc>
                <a:spcPct val="90000"/>
              </a:lnSpc>
            </a:pPr>
            <a:r>
              <a:rPr lang="en-US"/>
              <a:t>Reporting on more-detailed opinion units</a:t>
            </a:r>
          </a:p>
          <a:p>
            <a:pPr lvl="1">
              <a:lnSpc>
                <a:spcPct val="90000"/>
              </a:lnSpc>
            </a:pPr>
            <a:r>
              <a:rPr lang="en-US"/>
              <a:t>Special situations (for example, other auditors, joint audits, prior-period financial statements)</a:t>
            </a:r>
          </a:p>
          <a:p>
            <a:pPr lvl="1">
              <a:lnSpc>
                <a:spcPct val="90000"/>
              </a:lnSpc>
            </a:pPr>
            <a:r>
              <a:rPr lang="en-US"/>
              <a:t>Reporting requirements on RSI and SI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61C0-D6D5-4D89-A501-0BFC3DECA440}" type="slidenum">
              <a:rPr lang="en-US"/>
              <a:pPr/>
              <a:t>14</a:t>
            </a:fld>
            <a:endParaRPr lang="en-US"/>
          </a:p>
        </p:txBody>
      </p:sp>
      <p:sp>
        <p:nvSpPr>
          <p:cNvPr id="306178" name="Rectangle 30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14 - Reporting</a:t>
            </a:r>
          </a:p>
        </p:txBody>
      </p:sp>
      <p:pic>
        <p:nvPicPr>
          <p:cNvPr id="6" name="Picture 5" descr="Logo f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6172200"/>
            <a:ext cx="762000" cy="6858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3" name="Rectangle 1027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91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Example reports illustrating various scenarios are included such as: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Standard report as well as modifications of one or more opinion units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Adverse opinion on financial statements taken as a whole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Special-purpose government with a single opinion unit and those with more than one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One but not all component unit are not audited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However, not all situations you may encounter will be illustrated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0DA9-C804-4320-8BB0-D7C01B51BE67}" type="slidenum">
              <a:rPr lang="en-US"/>
              <a:pPr/>
              <a:t>15</a:t>
            </a:fld>
            <a:endParaRPr lang="en-US"/>
          </a:p>
        </p:txBody>
      </p:sp>
      <p:sp>
        <p:nvSpPr>
          <p:cNvPr id="3072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14 - Reporting</a:t>
            </a:r>
          </a:p>
        </p:txBody>
      </p:sp>
      <p:graphicFrame>
        <p:nvGraphicFramePr>
          <p:cNvPr id="307204" name="Object 1028"/>
          <p:cNvGraphicFramePr>
            <a:graphicFrameLocks noChangeAspect="1"/>
          </p:cNvGraphicFramePr>
          <p:nvPr/>
        </p:nvGraphicFramePr>
        <p:xfrm>
          <a:off x="7467600" y="609600"/>
          <a:ext cx="1219200" cy="1295400"/>
        </p:xfrm>
        <a:graphic>
          <a:graphicData uri="http://schemas.openxmlformats.org/presentationml/2006/ole">
            <p:oleObj spid="_x0000_s307204" name="Clip" r:id="rId3" imgW="1087560" imgH="1108080" progId="MS_ClipArt_Gallery.2">
              <p:embed/>
            </p:oleObj>
          </a:graphicData>
        </a:graphic>
      </p:graphicFrame>
      <p:pic>
        <p:nvPicPr>
          <p:cNvPr id="7" name="Picture 6" descr="Logo fin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6172200"/>
            <a:ext cx="762000" cy="6858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Example reports illustrating various scenarios are included such as:</a:t>
            </a:r>
          </a:p>
          <a:p>
            <a:pPr lvl="1"/>
            <a:r>
              <a:rPr lang="en-US"/>
              <a:t>Financial data of each component unit omitted</a:t>
            </a:r>
          </a:p>
          <a:p>
            <a:pPr lvl="1"/>
            <a:r>
              <a:rPr lang="en-US"/>
              <a:t>Individual funds and departments</a:t>
            </a:r>
          </a:p>
          <a:p>
            <a:pPr lvl="1"/>
            <a:r>
              <a:rPr lang="en-US"/>
              <a:t>Additional detail presented (for example, more-detailed audit scope)</a:t>
            </a:r>
          </a:p>
          <a:p>
            <a:pPr lvl="1"/>
            <a:r>
              <a:rPr lang="en-US"/>
              <a:t>Summary financial information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8439-1C03-4CD3-A74F-FCFCD664E80B}" type="slidenum">
              <a:rPr lang="en-US"/>
              <a:pPr/>
              <a:t>16</a:t>
            </a:fld>
            <a:endParaRPr lang="en-US"/>
          </a:p>
        </p:txBody>
      </p:sp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14 - Reporting</a:t>
            </a:r>
          </a:p>
        </p:txBody>
      </p:sp>
      <p:graphicFrame>
        <p:nvGraphicFramePr>
          <p:cNvPr id="308228" name="Object 4"/>
          <p:cNvGraphicFramePr>
            <a:graphicFrameLocks noChangeAspect="1"/>
          </p:cNvGraphicFramePr>
          <p:nvPr/>
        </p:nvGraphicFramePr>
        <p:xfrm>
          <a:off x="5791200" y="4648200"/>
          <a:ext cx="2286000" cy="1524000"/>
        </p:xfrm>
        <a:graphic>
          <a:graphicData uri="http://schemas.openxmlformats.org/presentationml/2006/ole">
            <p:oleObj spid="_x0000_s308228" name="Clip" r:id="rId3" imgW="4754520" imgH="4960800" progId="MS_ClipArt_Gallery.2">
              <p:embed/>
            </p:oleObj>
          </a:graphicData>
        </a:graphic>
      </p:graphicFrame>
      <p:pic>
        <p:nvPicPr>
          <p:cNvPr id="7" name="Picture 6" descr="Logo fin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6172200"/>
            <a:ext cx="762000" cy="6858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dual-perspective approach, with each set of financial statements communicating different information</a:t>
            </a:r>
          </a:p>
          <a:p>
            <a:pPr lvl="1"/>
            <a:r>
              <a:rPr lang="en-US" dirty="0"/>
              <a:t>Government-wide statements</a:t>
            </a:r>
          </a:p>
          <a:p>
            <a:pPr lvl="1"/>
            <a:r>
              <a:rPr lang="en-US" dirty="0"/>
              <a:t>Fund </a:t>
            </a:r>
            <a:r>
              <a:rPr lang="en-US" dirty="0" smtClean="0"/>
              <a:t>statements</a:t>
            </a:r>
          </a:p>
          <a:p>
            <a:pPr lvl="1"/>
            <a:r>
              <a:rPr lang="en-US" dirty="0" smtClean="0"/>
              <a:t>Note Disclosures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A3918-CF2A-4AE7-8F66-EC806CBBF104}" type="slidenum">
              <a:rPr lang="en-US"/>
              <a:pPr/>
              <a:t>17</a:t>
            </a:fld>
            <a:endParaRPr lang="en-US"/>
          </a:p>
        </p:txBody>
      </p:sp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Now, the financial statements</a:t>
            </a:r>
          </a:p>
        </p:txBody>
      </p:sp>
      <p:pic>
        <p:nvPicPr>
          <p:cNvPr id="6" name="Picture 5" descr="Logo f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6172200"/>
            <a:ext cx="762000" cy="6858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</a:t>
            </a:r>
            <a:r>
              <a:rPr lang="en-US" dirty="0" smtClean="0"/>
              <a:t>look at some examples…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7FEF-34A8-46AB-BE6F-67C09C6C267B}" type="slidenum">
              <a:rPr lang="en-US"/>
              <a:pPr/>
              <a:t>18</a:t>
            </a:fld>
            <a:endParaRPr lang="en-US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Government-Wide</a:t>
            </a:r>
          </a:p>
        </p:txBody>
      </p:sp>
      <p:pic>
        <p:nvPicPr>
          <p:cNvPr id="6" name="Picture 5" descr="Logo f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6172200"/>
            <a:ext cx="762000" cy="6858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</a:t>
            </a:r>
            <a:r>
              <a:rPr lang="en-US" dirty="0" smtClean="0"/>
              <a:t>look at some examples…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FF44-7A9B-48D9-99E1-B62395E19295}" type="slidenum">
              <a:rPr lang="en-US"/>
              <a:pPr/>
              <a:t>19</a:t>
            </a:fld>
            <a:endParaRPr lang="en-US"/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Fund statements</a:t>
            </a:r>
          </a:p>
        </p:txBody>
      </p:sp>
      <p:pic>
        <p:nvPicPr>
          <p:cNvPr id="6" name="Picture 5" descr="Logo f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6172200"/>
            <a:ext cx="762000" cy="6858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Reading and understanding your opinions</a:t>
            </a:r>
          </a:p>
          <a:p>
            <a:r>
              <a:rPr lang="en-US"/>
              <a:t>Reading and understanding your financial statements</a:t>
            </a:r>
          </a:p>
          <a:p>
            <a:r>
              <a:rPr lang="en-US"/>
              <a:t>Questions and Answers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A851-D993-4926-83B3-25CFDA2832D1}" type="slidenum">
              <a:rPr lang="en-US"/>
              <a:pPr/>
              <a:t>2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We Will Cover	</a:t>
            </a:r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5334000" y="3990975"/>
          <a:ext cx="2514600" cy="2200275"/>
        </p:xfrm>
        <a:graphic>
          <a:graphicData uri="http://schemas.openxmlformats.org/presentationml/2006/ole">
            <p:oleObj spid="_x0000_s24580" name="Clip" r:id="rId4" imgW="2309760" imgH="3176280" progId="MS_ClipArt_Gallery.2">
              <p:embed/>
            </p:oleObj>
          </a:graphicData>
        </a:graphic>
      </p:graphicFrame>
      <p:pic>
        <p:nvPicPr>
          <p:cNvPr id="7" name="Picture 6" descr="Logo fina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6172200"/>
            <a:ext cx="762000" cy="6858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look at some examples…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1709-61DD-470B-B64E-45AB0CA4EFC4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Disclosures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81000"/>
            <a:ext cx="7772400" cy="1829761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5" name="Picture 4" descr="Logo fi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2438400"/>
            <a:ext cx="1581912" cy="1496568"/>
          </a:xfrm>
          <a:prstGeom prst="rect">
            <a:avLst/>
          </a:prstGeo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09600" y="5410200"/>
            <a:ext cx="7772400" cy="1199704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Yes, that’s correct….</a:t>
            </a:r>
            <a:r>
              <a:rPr lang="en-US" i="1"/>
              <a:t>opinions…</a:t>
            </a:r>
          </a:p>
          <a:p>
            <a:r>
              <a:rPr lang="en-US"/>
              <a:t>One audit, that results in multiple opinions</a:t>
            </a:r>
          </a:p>
          <a:p>
            <a:r>
              <a:rPr lang="en-US"/>
              <a:t>Almost like partial credit on your homework, to a point</a:t>
            </a:r>
          </a:p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0C99A-D2CC-43AE-856E-445D6F91BCAE}" type="slidenum">
              <a:rPr lang="en-US"/>
              <a:pPr/>
              <a:t>3</a:t>
            </a:fld>
            <a:endParaRPr lang="en-US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First, understanding the opinions</a:t>
            </a:r>
          </a:p>
        </p:txBody>
      </p:sp>
      <p:pic>
        <p:nvPicPr>
          <p:cNvPr id="6" name="Picture 5" descr="Logo f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6172200"/>
            <a:ext cx="762000" cy="6858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Materiality and the Super Model ( and we are not talking Cindy Crawford here )</a:t>
            </a:r>
          </a:p>
          <a:p>
            <a:pPr lvl="1">
              <a:lnSpc>
                <a:spcPct val="90000"/>
              </a:lnSpc>
            </a:pPr>
            <a:r>
              <a:rPr lang="en-US"/>
              <a:t>How an auditor considers materiality has been a major point of consideration</a:t>
            </a:r>
          </a:p>
          <a:p>
            <a:pPr lvl="1">
              <a:lnSpc>
                <a:spcPct val="90000"/>
              </a:lnSpc>
            </a:pPr>
            <a:r>
              <a:rPr lang="en-US"/>
              <a:t>Auditors plan and perform their audits in a manner that considers how preparers consider materiality in preparing financial statements</a:t>
            </a:r>
          </a:p>
          <a:p>
            <a:pPr lvl="1">
              <a:lnSpc>
                <a:spcPct val="90000"/>
              </a:lnSpc>
            </a:pPr>
            <a:r>
              <a:rPr lang="en-US"/>
              <a:t>Where are we today/refer to graphic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FFE7E-EBE4-4A78-9284-67CA74CA9106}" type="slidenum">
              <a:rPr lang="en-US"/>
              <a:pPr/>
              <a:t>4</a:t>
            </a:fld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4 - Planning</a:t>
            </a:r>
          </a:p>
        </p:txBody>
      </p:sp>
      <p:graphicFrame>
        <p:nvGraphicFramePr>
          <p:cNvPr id="220164" name="Object 4"/>
          <p:cNvGraphicFramePr>
            <a:graphicFrameLocks noChangeAspect="1"/>
          </p:cNvGraphicFramePr>
          <p:nvPr/>
        </p:nvGraphicFramePr>
        <p:xfrm>
          <a:off x="4191000" y="5334000"/>
          <a:ext cx="3962400" cy="914400"/>
        </p:xfrm>
        <a:graphic>
          <a:graphicData uri="http://schemas.openxmlformats.org/presentationml/2006/ole">
            <p:oleObj spid="_x0000_s220164" name="Clip" r:id="rId3" imgW="5323320" imgH="1511640" progId="MS_ClipArt_Gallery.2">
              <p:embed/>
            </p:oleObj>
          </a:graphicData>
        </a:graphic>
      </p:graphicFrame>
      <p:pic>
        <p:nvPicPr>
          <p:cNvPr id="7" name="Picture 6" descr="Logo fin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6172200"/>
            <a:ext cx="762000" cy="6858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400"/>
              <a:t>Separate quantitative materiality evaluations required at the following </a:t>
            </a:r>
            <a:r>
              <a:rPr lang="en-US" sz="3400" i="1"/>
              <a:t>opinion units</a:t>
            </a:r>
            <a:r>
              <a:rPr lang="en-US" sz="3400"/>
              <a:t>:</a:t>
            </a:r>
          </a:p>
          <a:p>
            <a:pPr lvl="1"/>
            <a:r>
              <a:rPr lang="en-US"/>
              <a:t>Governmental Activities</a:t>
            </a:r>
          </a:p>
          <a:p>
            <a:pPr lvl="1"/>
            <a:r>
              <a:rPr lang="en-US"/>
              <a:t>Business-Type Activities</a:t>
            </a:r>
          </a:p>
          <a:p>
            <a:pPr lvl="1"/>
            <a:r>
              <a:rPr lang="en-US"/>
              <a:t>Aggregate Discretely Presented Component Units (qualitative materiality factors should affect the nature, timing and extent of procedures)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4CBB-5EE1-4F7A-A339-909B46ED6313}" type="slidenum">
              <a:rPr lang="en-US"/>
              <a:pPr/>
              <a:t>5</a:t>
            </a:fld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4 - Planning</a:t>
            </a:r>
          </a:p>
        </p:txBody>
      </p:sp>
      <p:graphicFrame>
        <p:nvGraphicFramePr>
          <p:cNvPr id="233476" name="Object 4"/>
          <p:cNvGraphicFramePr>
            <a:graphicFrameLocks noChangeAspect="1"/>
          </p:cNvGraphicFramePr>
          <p:nvPr/>
        </p:nvGraphicFramePr>
        <p:xfrm>
          <a:off x="7010400" y="2133600"/>
          <a:ext cx="1600200" cy="1600200"/>
        </p:xfrm>
        <a:graphic>
          <a:graphicData uri="http://schemas.openxmlformats.org/presentationml/2006/ole">
            <p:oleObj spid="_x0000_s233476" name="Clip" r:id="rId3" imgW="386280" imgH="501480" progId="MS_ClipArt_Gallery.2">
              <p:embed/>
            </p:oleObj>
          </a:graphicData>
        </a:graphic>
      </p:graphicFrame>
      <p:pic>
        <p:nvPicPr>
          <p:cNvPr id="7" name="Picture 6" descr="Logo fin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6172200"/>
            <a:ext cx="762000" cy="6858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419600"/>
          </a:xfrm>
        </p:spPr>
        <p:txBody>
          <a:bodyPr>
            <a:normAutofit lnSpcReduction="10000"/>
          </a:bodyPr>
          <a:lstStyle/>
          <a:p>
            <a:r>
              <a:rPr lang="en-US" sz="3400"/>
              <a:t>Separate quantitative materiality evaluations required at the following </a:t>
            </a:r>
            <a:r>
              <a:rPr lang="en-US" sz="3400" i="1"/>
              <a:t>opinion units</a:t>
            </a:r>
            <a:r>
              <a:rPr lang="en-US" sz="3400"/>
              <a:t>:</a:t>
            </a:r>
          </a:p>
          <a:p>
            <a:pPr lvl="1"/>
            <a:r>
              <a:rPr lang="en-US" sz="3200"/>
              <a:t>Each major governmental and enterprise fund</a:t>
            </a:r>
          </a:p>
          <a:p>
            <a:pPr lvl="1"/>
            <a:r>
              <a:rPr lang="en-US" sz="3200"/>
              <a:t>Aggregate remaining fund information (qualitative materiality factors should affect the nature, timing and extent of procedures)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CF747-7F01-4084-AF7E-53145E1227FA}" type="slidenum">
              <a:rPr lang="en-US"/>
              <a:pPr/>
              <a:t>6</a:t>
            </a:fld>
            <a:endParaRPr lang="en-US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4 - Planning</a:t>
            </a:r>
          </a:p>
        </p:txBody>
      </p:sp>
      <p:pic>
        <p:nvPicPr>
          <p:cNvPr id="6" name="Picture 5" descr="Logo f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6172200"/>
            <a:ext cx="762000" cy="6858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How do required reconciliations between the government-wide financial statements and the fund financial statements fit into the materiality picture?</a:t>
            </a:r>
          </a:p>
          <a:p>
            <a:pPr lvl="1"/>
            <a:r>
              <a:rPr lang="en-US"/>
              <a:t>The auditor should consider the information in required reconciliations as relating to the presentation of governmental activities and, if applicable, business-type activities.</a:t>
            </a:r>
          </a:p>
          <a:p>
            <a:pPr lvl="1"/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B0FA-AF7A-4C09-BFDF-1433A65710B7}" type="slidenum">
              <a:rPr lang="en-US"/>
              <a:pPr/>
              <a:t>7</a:t>
            </a:fld>
            <a:endParaRPr lang="en-US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4 - Planning</a:t>
            </a:r>
          </a:p>
        </p:txBody>
      </p:sp>
      <p:pic>
        <p:nvPicPr>
          <p:cNvPr id="6" name="Picture 5" descr="Logo f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6172200"/>
            <a:ext cx="762000" cy="6858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/>
              <a:t>Exception to the rule</a:t>
            </a:r>
          </a:p>
          <a:p>
            <a:pPr lvl="1"/>
            <a:r>
              <a:rPr lang="en-US"/>
              <a:t>When aggregate discretely presented component units and/or aggregate remaining fund information not quantitatively or qualitatively material to the primary government</a:t>
            </a:r>
          </a:p>
          <a:p>
            <a:pPr lvl="1"/>
            <a:r>
              <a:rPr lang="en-US"/>
              <a:t>Guide will allow auditor to combine these two opinion units for purposes of planning, performing audit, and reporting</a:t>
            </a:r>
          </a:p>
          <a:p>
            <a:pPr lvl="1"/>
            <a:r>
              <a:rPr lang="en-US"/>
              <a:t>No other options to combine opinion units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4C15D-F9F9-4D0D-8754-17E84A08C313}" type="slidenum">
              <a:rPr lang="en-US"/>
              <a:pPr/>
              <a:t>8</a:t>
            </a:fld>
            <a:endParaRPr lang="en-US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4 - Planning</a:t>
            </a:r>
          </a:p>
        </p:txBody>
      </p:sp>
      <p:pic>
        <p:nvPicPr>
          <p:cNvPr id="6" name="Picture 5" descr="Logo f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6172200"/>
            <a:ext cx="762000" cy="6858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More-Detailed Opinion Units</a:t>
            </a:r>
          </a:p>
          <a:p>
            <a:pPr lvl="1"/>
            <a:r>
              <a:rPr lang="en-US" dirty="0"/>
              <a:t>Terms of engagement or legal provisions may require auditor to set scope of the audit and assess materiality at a more-detailed level (for example, at an individual fund or fund type level). </a:t>
            </a:r>
          </a:p>
          <a:p>
            <a:pPr lvl="1"/>
            <a:r>
              <a:rPr lang="en-US" dirty="0"/>
              <a:t>This is permitted in </a:t>
            </a:r>
            <a:r>
              <a:rPr lang="en-US" dirty="0" smtClean="0"/>
              <a:t>AICPA Audit Guide </a:t>
            </a:r>
            <a:r>
              <a:rPr lang="en-US" dirty="0"/>
              <a:t>- The more detailed audit supplements, rather than takes the place of, the normal scope of the audit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9FAD3-4D4C-4248-B58A-B6D1C6231855}" type="slidenum">
              <a:rPr lang="en-US"/>
              <a:pPr/>
              <a:t>9</a:t>
            </a:fld>
            <a:endParaRPr lang="en-US"/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4 - Planning</a:t>
            </a:r>
          </a:p>
        </p:txBody>
      </p:sp>
      <p:pic>
        <p:nvPicPr>
          <p:cNvPr id="6" name="Picture 5" descr="Logo f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6172200"/>
            <a:ext cx="762000" cy="685800"/>
          </a:xfrm>
          <a:prstGeom prst="rect">
            <a:avLst/>
          </a:prstGeom>
        </p:spPr>
      </p:pic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4804</TotalTime>
  <Words>834</Words>
  <Application>Microsoft PowerPoint 7.0</Application>
  <PresentationFormat>On-screen Show (4:3)</PresentationFormat>
  <Paragraphs>110</Paragraphs>
  <Slides>21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Times New Roman</vt:lpstr>
      <vt:lpstr>Monotype Sorts</vt:lpstr>
      <vt:lpstr>Concourse</vt:lpstr>
      <vt:lpstr>Microsoft Clip Gallery</vt:lpstr>
      <vt:lpstr>How to Read and Understand Your Financial Statements, Note Disclosures and Audit  Opinions</vt:lpstr>
      <vt:lpstr>What We Will Cover </vt:lpstr>
      <vt:lpstr>First, understanding the opinions</vt:lpstr>
      <vt:lpstr>Chapter 4 - Planning</vt:lpstr>
      <vt:lpstr>Chapter 4 - Planning</vt:lpstr>
      <vt:lpstr>Chapter 4 - Planning</vt:lpstr>
      <vt:lpstr>Chapter 4 - Planning</vt:lpstr>
      <vt:lpstr>Chapter 4 - Planning</vt:lpstr>
      <vt:lpstr>Chapter 4 - Planning</vt:lpstr>
      <vt:lpstr>Chapter 14 - Reporting</vt:lpstr>
      <vt:lpstr>Chapter 14 - Reporting</vt:lpstr>
      <vt:lpstr>Chapter 14 - Reporting</vt:lpstr>
      <vt:lpstr>Chapter 14 - Reporting</vt:lpstr>
      <vt:lpstr>Chapter 14 - Reporting</vt:lpstr>
      <vt:lpstr>Chapter 14 - Reporting</vt:lpstr>
      <vt:lpstr>Chapter 14 - Reporting</vt:lpstr>
      <vt:lpstr>Now, the financial statements</vt:lpstr>
      <vt:lpstr>Government-Wide</vt:lpstr>
      <vt:lpstr>Fund statements</vt:lpstr>
      <vt:lpstr>Note Disclosures</vt:lpstr>
      <vt:lpstr>Questions?</vt:lpstr>
    </vt:vector>
  </TitlesOfParts>
  <Company>Bureau of the Census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 Guide</dc:title>
  <dc:creator>Frank Crawford</dc:creator>
  <cp:lastModifiedBy>Frank Crawford</cp:lastModifiedBy>
  <cp:revision>126</cp:revision>
  <cp:lastPrinted>2002-04-03T18:46:26Z</cp:lastPrinted>
  <dcterms:created xsi:type="dcterms:W3CDTF">1998-10-16T18:13:55Z</dcterms:created>
  <dcterms:modified xsi:type="dcterms:W3CDTF">2009-07-18T21:32:07Z</dcterms:modified>
</cp:coreProperties>
</file>